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20"/>
  </p:notesMasterIdLst>
  <p:handoutMasterIdLst>
    <p:handoutMasterId r:id="rId21"/>
  </p:handoutMasterIdLst>
  <p:sldIdLst>
    <p:sldId id="264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8" r:id="rId12"/>
    <p:sldId id="280" r:id="rId13"/>
    <p:sldId id="285" r:id="rId14"/>
    <p:sldId id="295" r:id="rId15"/>
    <p:sldId id="299" r:id="rId16"/>
    <p:sldId id="321" r:id="rId17"/>
    <p:sldId id="323" r:id="rId18"/>
    <p:sldId id="325" r:id="rId19"/>
  </p:sldIdLst>
  <p:sldSz cx="9144000" cy="6858000" type="screen4x3"/>
  <p:notesSz cx="6648450" cy="9782175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1">
          <p15:clr>
            <a:srgbClr val="A4A3A4"/>
          </p15:clr>
        </p15:guide>
        <p15:guide id="2" pos="209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 autoAdjust="0"/>
    <p:restoredTop sz="94590" autoAdjust="0"/>
  </p:normalViewPr>
  <p:slideViewPr>
    <p:cSldViewPr>
      <p:cViewPr varScale="1">
        <p:scale>
          <a:sx n="105" d="100"/>
          <a:sy n="105" d="100"/>
        </p:scale>
        <p:origin x="171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918"/>
    </p:cViewPr>
  </p:sorterViewPr>
  <p:notesViewPr>
    <p:cSldViewPr>
      <p:cViewPr>
        <p:scale>
          <a:sx n="100" d="100"/>
          <a:sy n="100" d="100"/>
        </p:scale>
        <p:origin x="-924" y="2430"/>
      </p:cViewPr>
      <p:guideLst>
        <p:guide orient="horz" pos="3081"/>
        <p:guide pos="20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algn="r"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algn="r" defTabSz="912813">
              <a:defRPr sz="1000">
                <a:latin typeface="Arial" charset="0"/>
              </a:defRPr>
            </a:lvl1pPr>
          </a:lstStyle>
          <a:p>
            <a:pPr>
              <a:defRPr/>
            </a:pPr>
            <a:fld id="{05A6847E-ECD8-4888-9A6C-CBE85B378C1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43995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algn="r"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6300" y="733425"/>
            <a:ext cx="4895850" cy="36703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379413" y="4646613"/>
            <a:ext cx="5851525" cy="440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defTabSz="912813">
              <a:defRPr sz="800"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© HANDSHAKE - Philippe MASINA</a:t>
            </a:r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algn="r" defTabSz="912813">
              <a:defRPr sz="800"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I-</a:t>
            </a:r>
            <a:fld id="{88B410AF-14E7-4D87-8C8E-6E377E0C238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02245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eaLnBrk="0" hangingPunct="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eaLnBrk="0" hangingPunct="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eaLnBrk="0" hangingPunct="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eaLnBrk="0" hangingPunct="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94EF102-A5C4-4DEF-B528-41B96E37B43C}" type="slidenum">
              <a:rPr lang="en-GB" altLang="fr-FR" smtClean="0"/>
              <a:pPr eaLnBrk="1" hangingPunct="1">
                <a:spcBef>
                  <a:spcPct val="0"/>
                </a:spcBef>
              </a:pPr>
              <a:t>3</a:t>
            </a:fld>
            <a:endParaRPr lang="en-GB" altLang="fr-FR" smtClean="0"/>
          </a:p>
        </p:txBody>
      </p:sp>
      <p:sp>
        <p:nvSpPr>
          <p:cNvPr id="28675" name="Text Box 1"/>
          <p:cNvSpPr txBox="1">
            <a:spLocks noChangeArrowheads="1"/>
          </p:cNvSpPr>
          <p:nvPr/>
        </p:nvSpPr>
        <p:spPr bwMode="auto">
          <a:xfrm>
            <a:off x="1108075" y="733663"/>
            <a:ext cx="4432300" cy="366831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rgbClr val="000000"/>
                </a:solidFill>
                <a:latin typeface="Times New Roman" pitchFamily="16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rgbClr val="000000"/>
                </a:solidFill>
                <a:latin typeface="Times New Roman" pitchFamily="16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rgbClr val="000000"/>
                </a:solidFill>
                <a:latin typeface="Times New Roman" pitchFamily="16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rgbClr val="000000"/>
                </a:solidFill>
                <a:latin typeface="Times New Roman" pitchFamily="16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200">
                <a:solidFill>
                  <a:srgbClr val="000000"/>
                </a:solidFill>
                <a:latin typeface="Times New Roman" pitchFamily="16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200">
                <a:solidFill>
                  <a:srgbClr val="000000"/>
                </a:solidFill>
                <a:latin typeface="Times New Roman" pitchFamily="16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200">
                <a:solidFill>
                  <a:srgbClr val="000000"/>
                </a:solidFill>
                <a:latin typeface="Times New Roman" pitchFamily="16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2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fr-FR" altLang="fr-FR" sz="2400">
              <a:solidFill>
                <a:schemeClr val="bg1"/>
              </a:solidFill>
            </a:endParaRPr>
          </a:p>
        </p:txBody>
      </p:sp>
      <p:sp>
        <p:nvSpPr>
          <p:cNvPr id="28676" name="Rectangle 2"/>
          <p:cNvSpPr>
            <a:spLocks noGrp="1" noChangeArrowheads="1"/>
          </p:cNvSpPr>
          <p:nvPr>
            <p:ph type="body"/>
          </p:nvPr>
        </p:nvSpPr>
        <p:spPr>
          <a:xfrm>
            <a:off x="886461" y="4646533"/>
            <a:ext cx="4873991" cy="4401979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 smtClean="0"/>
          </a:p>
        </p:txBody>
      </p:sp>
    </p:spTree>
    <p:extLst>
      <p:ext uri="{BB962C8B-B14F-4D97-AF65-F5344CB8AC3E}">
        <p14:creationId xmlns:p14="http://schemas.microsoft.com/office/powerpoint/2010/main" val="2502309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 hidden="1"/>
          <p:cNvSpPr txBox="1"/>
          <p:nvPr/>
        </p:nvSpPr>
        <p:spPr>
          <a:xfrm>
            <a:off x="2171907" y="401457"/>
            <a:ext cx="3619846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pt-BR" sz="800" dirty="0" smtClean="0">
                <a:solidFill>
                  <a:srgbClr val="000000"/>
                </a:solidFill>
                <a:latin typeface="Arial"/>
              </a:rPr>
              <a:t>&lt;*s*o*u*r*c*e*&gt;*9*7*7*b*1*-*8*-*4*&lt;*/*s*o*u*r*c*e*&gt;</a:t>
            </a:r>
            <a:endParaRPr lang="en-US" sz="8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7888" y="733425"/>
            <a:ext cx="4892675" cy="3670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5629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 hidden="1"/>
          <p:cNvSpPr txBox="1"/>
          <p:nvPr/>
        </p:nvSpPr>
        <p:spPr>
          <a:xfrm>
            <a:off x="2171907" y="401457"/>
            <a:ext cx="3619846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pt-BR" sz="800" dirty="0" smtClean="0">
                <a:solidFill>
                  <a:srgbClr val="000000"/>
                </a:solidFill>
                <a:latin typeface="Arial"/>
              </a:rPr>
              <a:t>&lt;*s*o*u*r*c*e*&gt;*9*7*7*b*1*-*8*-*5*&lt;*/*s*o*u*r*c*e*&gt;</a:t>
            </a:r>
            <a:endParaRPr lang="en-US" sz="8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7888" y="733425"/>
            <a:ext cx="4892675" cy="3670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323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8913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2463" y="457200"/>
            <a:ext cx="1943100" cy="5638800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173163" y="457200"/>
            <a:ext cx="5676900" cy="563880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717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908" y="535670"/>
            <a:ext cx="7770756" cy="1289892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685907" y="6246622"/>
            <a:ext cx="1903392" cy="455676"/>
          </a:xfrm>
          <a:prstGeom prst="rect">
            <a:avLst/>
          </a:prstGeom>
          <a:ln/>
        </p:spPr>
        <p:txBody>
          <a:bodyPr lIns="82287" tIns="41143" rIns="82287" bIns="41143"/>
          <a:lstStyle>
            <a:lvl1pPr>
              <a:defRPr/>
            </a:lvl1pPr>
          </a:lstStyle>
          <a:p>
            <a:pPr>
              <a:defRPr/>
            </a:pPr>
            <a:endParaRPr lang="en-GB" alt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xfrm>
            <a:off x="3123736" y="6246622"/>
            <a:ext cx="2895100" cy="455676"/>
          </a:xfrm>
          <a:prstGeom prst="rect">
            <a:avLst/>
          </a:prstGeom>
          <a:ln/>
        </p:spPr>
        <p:txBody>
          <a:bodyPr lIns="82287" tIns="41143" rIns="82287" bIns="41143"/>
          <a:lstStyle>
            <a:lvl1pPr>
              <a:defRPr/>
            </a:lvl1pPr>
          </a:lstStyle>
          <a:p>
            <a:pPr>
              <a:defRPr/>
            </a:pPr>
            <a:endParaRPr lang="en-GB" alt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xfrm>
            <a:off x="6553271" y="6246622"/>
            <a:ext cx="1904822" cy="455676"/>
          </a:xfrm>
          <a:prstGeom prst="rect">
            <a:avLst/>
          </a:prstGeom>
          <a:ln/>
        </p:spPr>
        <p:txBody>
          <a:bodyPr lIns="82287" tIns="41143" rIns="82287" bIns="41143"/>
          <a:lstStyle>
            <a:lvl1pPr>
              <a:defRPr/>
            </a:lvl1pPr>
          </a:lstStyle>
          <a:p>
            <a:pPr>
              <a:defRPr/>
            </a:pPr>
            <a:fld id="{C802ADCA-6249-4F2E-B1A8-84101EFB5B43}" type="slidenum">
              <a:rPr lang="en-GB" altLang="fr-FR"/>
              <a:pPr>
                <a:defRPr/>
              </a:pPr>
              <a:t>‹N°›</a:t>
            </a:fld>
            <a:endParaRPr lang="en-GB" altLang="fr-FR"/>
          </a:p>
        </p:txBody>
      </p:sp>
    </p:spTree>
    <p:extLst>
      <p:ext uri="{BB962C8B-B14F-4D97-AF65-F5344CB8AC3E}">
        <p14:creationId xmlns:p14="http://schemas.microsoft.com/office/powerpoint/2010/main" val="734668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7624" y="13209"/>
            <a:ext cx="7829947" cy="1143000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1412776"/>
            <a:ext cx="8766051" cy="5040560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0342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173163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35563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2756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8818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4286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0620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855899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371934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494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6477000"/>
            <a:ext cx="9144000" cy="7620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fr-FR" altLang="fr-FR" smtClean="0"/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6934200" y="6553200"/>
            <a:ext cx="1219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fr-FR" sz="1200" dirty="0" smtClean="0"/>
              <a:t>Page </a:t>
            </a:r>
            <a:fld id="{E218E9B1-FD08-4C80-902E-210BA2967D0D}" type="slidenum">
              <a:rPr lang="fr-FR" sz="1200" smtClean="0"/>
              <a:pPr>
                <a:spcBef>
                  <a:spcPct val="50000"/>
                </a:spcBef>
                <a:defRPr/>
              </a:pPr>
              <a:t>‹N°›</a:t>
            </a:fld>
            <a:endParaRPr lang="fr-FR" dirty="0" smtClean="0">
              <a:latin typeface="Times New Roman" pitchFamily="18" charset="0"/>
            </a:endParaRPr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2209800" y="6553200"/>
            <a:ext cx="4724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fr-FR" sz="1600" dirty="0" smtClean="0"/>
              <a:t>Python</a:t>
            </a:r>
            <a:endParaRPr lang="fr-FR" dirty="0" smtClean="0">
              <a:latin typeface="Times New Roman" pitchFamily="18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77925" y="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Cliquez pour modifier le style du titre du masque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1196975"/>
            <a:ext cx="8766175" cy="528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Cliquez pour modifier les styles du texte du masque</a:t>
            </a:r>
          </a:p>
          <a:p>
            <a:pPr lvl="1"/>
            <a:r>
              <a:rPr lang="fr-FR" altLang="fr-FR" smtClean="0"/>
              <a:t>Deuxième niveau</a:t>
            </a:r>
          </a:p>
          <a:p>
            <a:pPr lvl="2"/>
            <a:r>
              <a:rPr lang="fr-FR" altLang="fr-FR" smtClean="0"/>
              <a:t>Troisième niveau</a:t>
            </a:r>
          </a:p>
          <a:p>
            <a:pPr lvl="3"/>
            <a:r>
              <a:rPr lang="fr-FR" altLang="fr-FR" smtClean="0"/>
              <a:t>Quatrième niveau</a:t>
            </a:r>
          </a:p>
          <a:p>
            <a:pPr lvl="4"/>
            <a:r>
              <a:rPr lang="fr-FR" altLang="fr-FR" smtClean="0"/>
              <a:t>Cinquième niveau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0" y="6521450"/>
            <a:ext cx="3429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fr-FR" sz="1200" smtClean="0"/>
              <a:t>© Cyril Vincent Conseil</a:t>
            </a:r>
            <a:endParaRPr lang="fr-FR" smtClean="0">
              <a:latin typeface="Times New Roman" pitchFamily="18" charset="0"/>
            </a:endParaRPr>
          </a:p>
        </p:txBody>
      </p:sp>
      <p:pic>
        <p:nvPicPr>
          <p:cNvPr id="1032" name="Picture 8" descr="cartevisit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8745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Monotype Sort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fr-FR" altLang="fr-FR" dirty="0" smtClean="0"/>
              <a:t>Chapitre </a:t>
            </a:r>
            <a:r>
              <a:rPr lang="fr-FR" altLang="fr-FR" dirty="0"/>
              <a:t>1</a:t>
            </a:r>
            <a:endParaRPr lang="fr-FR" altLang="fr-FR" dirty="0" smtClean="0"/>
          </a:p>
          <a:p>
            <a:pPr eaLnBrk="1" hangingPunct="1"/>
            <a:r>
              <a:rPr lang="fr-FR" altLang="fr-FR" dirty="0" smtClean="0"/>
              <a:t>TDD</a:t>
            </a:r>
            <a:endParaRPr lang="fr-FR" altLang="fr-FR" dirty="0" smtClean="0"/>
          </a:p>
        </p:txBody>
      </p:sp>
      <p:pic>
        <p:nvPicPr>
          <p:cNvPr id="4" name="Picture 4" descr="Logo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425" y="2132856"/>
            <a:ext cx="462915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7624" y="0"/>
            <a:ext cx="7772400" cy="1143000"/>
          </a:xfrm>
        </p:spPr>
        <p:txBody>
          <a:bodyPr/>
          <a:lstStyle/>
          <a:p>
            <a:r>
              <a:rPr lang="fr-FR" dirty="0" smtClean="0"/>
              <a:t>Une équipe solide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1506" name="Picture 2" descr="http://static-mb.minutebuzz.com/wp-content/uploads/2014/02/Perceval-5-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" y="1124744"/>
            <a:ext cx="9144000" cy="526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33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624" y="188640"/>
            <a:ext cx="7772400" cy="1143000"/>
          </a:xfrm>
        </p:spPr>
        <p:txBody>
          <a:bodyPr/>
          <a:lstStyle/>
          <a:p>
            <a:r>
              <a:rPr lang="fr-FR" noProof="0" dirty="0" smtClean="0"/>
              <a:t>Développement logiciel Agile</a:t>
            </a:r>
            <a:endParaRPr lang="fr-F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399" y="1312863"/>
            <a:ext cx="8546967" cy="4837222"/>
          </a:xfrm>
        </p:spPr>
        <p:txBody>
          <a:bodyPr/>
          <a:lstStyle/>
          <a:p>
            <a:r>
              <a:rPr lang="fr-FR" sz="2400" noProof="0" dirty="0" smtClean="0"/>
              <a:t>La </a:t>
            </a:r>
            <a:r>
              <a:rPr lang="fr-FR" sz="2400" dirty="0" smtClean="0"/>
              <a:t>tendance de ces dernières années est d’aller vers le développement Agile</a:t>
            </a:r>
            <a:endParaRPr lang="fr-FR" sz="2400" noProof="0" dirty="0" smtClean="0"/>
          </a:p>
          <a:p>
            <a:pPr lvl="1"/>
            <a:r>
              <a:rPr lang="fr-FR" sz="2000" noProof="0" dirty="0" smtClean="0"/>
              <a:t>Des cycles de développement courts</a:t>
            </a:r>
          </a:p>
          <a:p>
            <a:pPr lvl="1"/>
            <a:r>
              <a:rPr lang="fr-FR" sz="2000" noProof="0" dirty="0" smtClean="0"/>
              <a:t>Un processus de développement itératif, à comparer au traitement séquentiel traditionnel</a:t>
            </a:r>
          </a:p>
          <a:p>
            <a:pPr lvl="1"/>
            <a:r>
              <a:rPr lang="fr-FR" sz="2000" noProof="0" dirty="0" smtClean="0"/>
              <a:t>Les modifications sont intégrées aux structures logicielles avec un minimum de perturbations</a:t>
            </a:r>
          </a:p>
          <a:p>
            <a:r>
              <a:rPr lang="fr-FR" sz="2400" noProof="0" dirty="0" smtClean="0"/>
              <a:t>L’objectif est de produire un logiciel qui</a:t>
            </a:r>
          </a:p>
          <a:p>
            <a:pPr lvl="1"/>
            <a:r>
              <a:rPr lang="fr-FR" sz="2000" noProof="0" dirty="0" smtClean="0"/>
              <a:t>Fonctionne</a:t>
            </a:r>
          </a:p>
          <a:p>
            <a:pPr lvl="1"/>
            <a:r>
              <a:rPr lang="fr-FR" sz="2000" noProof="0" dirty="0" smtClean="0"/>
              <a:t>Répond au cahier des charges</a:t>
            </a:r>
          </a:p>
          <a:p>
            <a:pPr lvl="1"/>
            <a:r>
              <a:rPr lang="fr-FR" sz="2000" noProof="0" dirty="0" smtClean="0"/>
              <a:t>Est bien structuré</a:t>
            </a:r>
          </a:p>
          <a:p>
            <a:pPr lvl="1"/>
            <a:r>
              <a:rPr lang="fr-FR" sz="2000" noProof="0" dirty="0" smtClean="0"/>
              <a:t>Est facile à modifier</a:t>
            </a:r>
          </a:p>
          <a:p>
            <a:pPr lvl="1"/>
            <a:r>
              <a:rPr lang="fr-FR" sz="2000" noProof="0" dirty="0" smtClean="0"/>
              <a:t>Est extensible</a:t>
            </a:r>
          </a:p>
          <a:p>
            <a:pPr lvl="1"/>
            <a:r>
              <a:rPr lang="fr-FR" sz="2000" noProof="0" dirty="0" smtClean="0"/>
              <a:t>A un minimum de bogue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143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smtClean="0"/>
              <a:t>Développements pilotés par les tests</a:t>
            </a:r>
            <a:endParaRPr lang="fr-F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628800"/>
            <a:ext cx="8599488" cy="2616101"/>
          </a:xfrm>
        </p:spPr>
        <p:txBody>
          <a:bodyPr/>
          <a:lstStyle/>
          <a:p>
            <a:r>
              <a:rPr lang="fr-FR" dirty="0"/>
              <a:t>Les </a:t>
            </a:r>
            <a:r>
              <a:rPr lang="fr-FR" i="1" dirty="0" smtClean="0">
                <a:latin typeface="Century Schoolbook" pitchFamily="18" charset="0"/>
                <a:cs typeface="Courier New" pitchFamily="49" charset="0"/>
              </a:rPr>
              <a:t>développements </a:t>
            </a:r>
            <a:r>
              <a:rPr lang="fr-FR" i="1" dirty="0">
                <a:latin typeface="Century Schoolbook" pitchFamily="18" charset="0"/>
                <a:cs typeface="Courier New" pitchFamily="49" charset="0"/>
              </a:rPr>
              <a:t>pilotés par les tests  </a:t>
            </a:r>
            <a:r>
              <a:rPr lang="fr-FR" dirty="0" smtClean="0"/>
              <a:t>font partie du processus Agile </a:t>
            </a:r>
            <a:r>
              <a:rPr lang="fr-FR" noProof="0" dirty="0" smtClean="0"/>
              <a:t>(</a:t>
            </a:r>
            <a:r>
              <a:rPr lang="fr-FR" i="1" noProof="0" dirty="0" smtClean="0">
                <a:latin typeface="Century Schoolbook" pitchFamily="18" charset="0"/>
                <a:cs typeface="Courier New" pitchFamily="49" charset="0"/>
              </a:rPr>
              <a:t>test-driven development</a:t>
            </a:r>
            <a:r>
              <a:rPr lang="fr-FR" i="1" dirty="0" smtClean="0"/>
              <a:t>, </a:t>
            </a:r>
            <a:r>
              <a:rPr lang="fr-FR" noProof="0" dirty="0" smtClean="0"/>
              <a:t>TDD)</a:t>
            </a:r>
          </a:p>
          <a:p>
            <a:pPr lvl="1"/>
            <a:r>
              <a:rPr lang="fr-FR" noProof="0" dirty="0" smtClean="0"/>
              <a:t>Processus de développement incrémental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986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7624" y="260648"/>
            <a:ext cx="7772400" cy="1143000"/>
          </a:xfrm>
        </p:spPr>
        <p:txBody>
          <a:bodyPr/>
          <a:lstStyle/>
          <a:p>
            <a:r>
              <a:rPr lang="fr-FR" dirty="0"/>
              <a:t>Pourquoi le TDD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173163" y="1981200"/>
            <a:ext cx="3470845" cy="4114800"/>
          </a:xfrm>
        </p:spPr>
        <p:txBody>
          <a:bodyPr/>
          <a:lstStyle/>
          <a:p>
            <a:r>
              <a:rPr lang="fr-FR" b="1" dirty="0" smtClean="0"/>
              <a:t>Analyse</a:t>
            </a:r>
            <a:r>
              <a:rPr lang="fr-FR" dirty="0" smtClean="0"/>
              <a:t> puis </a:t>
            </a:r>
            <a:br>
              <a:rPr lang="fr-FR" dirty="0" smtClean="0"/>
            </a:br>
            <a:r>
              <a:rPr lang="fr-FR" dirty="0" smtClean="0"/>
              <a:t>Tests-Code-Design</a:t>
            </a:r>
            <a:endParaRPr lang="fr-FR" dirty="0"/>
          </a:p>
        </p:txBody>
      </p:sp>
      <p:pic>
        <p:nvPicPr>
          <p:cNvPr id="4098" name="Picture 2" descr="http://images.jbrains.ca/theory_of_bdd/analyze_then_do_tdd_loop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4" b="8008"/>
          <a:stretch/>
        </p:blipFill>
        <p:spPr bwMode="auto">
          <a:xfrm>
            <a:off x="4572000" y="1196752"/>
            <a:ext cx="3872590" cy="181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images.jbrains.ca/theory_of_bdd/do_tdd_then_analyze_then_do_td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2996952"/>
            <a:ext cx="3872589" cy="140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images.jbrains.ca/theory_of_bdd/behavior_driven_development_loop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9" b="9152"/>
          <a:stretch/>
        </p:blipFill>
        <p:spPr bwMode="auto">
          <a:xfrm>
            <a:off x="4572001" y="4293096"/>
            <a:ext cx="3872590" cy="201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81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Y’a quoi comme test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Tests fonctionnels</a:t>
            </a:r>
          </a:p>
          <a:p>
            <a:r>
              <a:rPr lang="fr-FR" dirty="0" smtClean="0"/>
              <a:t>Tests d’intégrations</a:t>
            </a:r>
          </a:p>
          <a:p>
            <a:r>
              <a:rPr lang="fr-FR" dirty="0" smtClean="0"/>
              <a:t>Tests unitaires</a:t>
            </a:r>
          </a:p>
        </p:txBody>
      </p:sp>
    </p:spTree>
    <p:extLst>
      <p:ext uri="{BB962C8B-B14F-4D97-AF65-F5344CB8AC3E}">
        <p14:creationId xmlns:p14="http://schemas.microsoft.com/office/powerpoint/2010/main" val="31467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Test Unitaire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 test </a:t>
            </a:r>
            <a:r>
              <a:rPr lang="fr-FR" dirty="0"/>
              <a:t>unitaire est une procédure permettant de vérifier le bon fonctionnement d'une partie précise d'un logiciel ou d'une portion d'un </a:t>
            </a:r>
            <a:r>
              <a:rPr lang="fr-FR" dirty="0" smtClean="0"/>
              <a:t>programme. On </a:t>
            </a:r>
            <a:r>
              <a:rPr lang="fr-FR" dirty="0"/>
              <a:t>écrit un test pour confronter une réalisation à sa </a:t>
            </a:r>
            <a:r>
              <a:rPr lang="fr-FR" dirty="0" smtClean="0"/>
              <a:t>spécification (</a:t>
            </a:r>
            <a:r>
              <a:rPr lang="fr-FR" dirty="0" err="1" smtClean="0"/>
              <a:t>Wikipedia</a:t>
            </a:r>
            <a:r>
              <a:rPr lang="fr-FR" dirty="0" smtClean="0"/>
              <a:t>)</a:t>
            </a:r>
          </a:p>
          <a:p>
            <a:r>
              <a:rPr lang="fr-FR" dirty="0" smtClean="0"/>
              <a:t>En programmation orientée objet l’unité est la classe</a:t>
            </a:r>
            <a:endParaRPr lang="fr-FR" dirty="0"/>
          </a:p>
          <a:p>
            <a:r>
              <a:rPr lang="fr-FR" dirty="0" smtClean="0"/>
              <a:t>Servent aux autres tests</a:t>
            </a:r>
          </a:p>
        </p:txBody>
      </p:sp>
    </p:spTree>
    <p:extLst>
      <p:ext uri="{BB962C8B-B14F-4D97-AF65-F5344CB8AC3E}">
        <p14:creationId xmlns:p14="http://schemas.microsoft.com/office/powerpoint/2010/main" val="301770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UnitTest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Module de test unitaire Python</a:t>
            </a:r>
          </a:p>
          <a:p>
            <a:r>
              <a:rPr lang="fr-FR" dirty="0" smtClean="0"/>
              <a:t>Classe héritant de </a:t>
            </a:r>
            <a:r>
              <a:rPr lang="fr-FR" dirty="0" err="1" smtClean="0"/>
              <a:t>unittest.TestCase</a:t>
            </a:r>
            <a:endParaRPr lang="fr-FR" dirty="0" smtClean="0"/>
          </a:p>
          <a:p>
            <a:r>
              <a:rPr lang="fr-FR" dirty="0" smtClean="0"/>
              <a:t>Seuls les méthodes avec comme paramètre self sont testées</a:t>
            </a:r>
          </a:p>
        </p:txBody>
      </p:sp>
    </p:spTree>
    <p:extLst>
      <p:ext uri="{BB962C8B-B14F-4D97-AF65-F5344CB8AC3E}">
        <p14:creationId xmlns:p14="http://schemas.microsoft.com/office/powerpoint/2010/main" val="38629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Assert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Assert</a:t>
            </a:r>
            <a:endParaRPr lang="fr-FR" dirty="0" smtClean="0"/>
          </a:p>
          <a:p>
            <a:pPr lvl="1"/>
            <a:r>
              <a:rPr lang="fr-FR" dirty="0" smtClean="0"/>
              <a:t>Clause d’assertion</a:t>
            </a:r>
          </a:p>
          <a:p>
            <a:pPr lvl="1"/>
            <a:r>
              <a:rPr lang="fr-FR" dirty="0" err="1" smtClean="0"/>
              <a:t>assertEqual</a:t>
            </a:r>
            <a:r>
              <a:rPr lang="fr-FR" dirty="0" smtClean="0"/>
              <a:t>(</a:t>
            </a:r>
            <a:r>
              <a:rPr lang="fr-FR" dirty="0" err="1" smtClean="0"/>
              <a:t>theorical</a:t>
            </a:r>
            <a:r>
              <a:rPr lang="fr-FR" dirty="0" smtClean="0"/>
              <a:t>, value)</a:t>
            </a:r>
          </a:p>
          <a:p>
            <a:pPr lvl="1"/>
            <a:r>
              <a:rPr lang="fr-FR" dirty="0" err="1" smtClean="0"/>
              <a:t>assertTrue</a:t>
            </a:r>
            <a:r>
              <a:rPr lang="fr-FR" dirty="0" smtClean="0"/>
              <a:t>, </a:t>
            </a:r>
            <a:r>
              <a:rPr lang="fr-FR" dirty="0" err="1" smtClean="0"/>
              <a:t>assertGreater</a:t>
            </a:r>
            <a:r>
              <a:rPr lang="fr-FR" dirty="0" smtClean="0"/>
              <a:t>, </a:t>
            </a:r>
            <a:r>
              <a:rPr lang="fr-FR" dirty="0" err="1" smtClean="0"/>
              <a:t>assertIn</a:t>
            </a:r>
            <a:r>
              <a:rPr lang="fr-FR" dirty="0" smtClean="0"/>
              <a:t>, </a:t>
            </a:r>
            <a:r>
              <a:rPr lang="fr-FR" dirty="0" err="1" smtClean="0"/>
              <a:t>assertIs</a:t>
            </a:r>
            <a:r>
              <a:rPr lang="fr-FR" dirty="0" smtClean="0"/>
              <a:t>, </a:t>
            </a:r>
            <a:r>
              <a:rPr lang="fr-FR" dirty="0" err="1" smtClean="0"/>
              <a:t>assertRaises</a:t>
            </a:r>
            <a:r>
              <a:rPr lang="fr-FR" dirty="0" smtClean="0"/>
              <a:t>, </a:t>
            </a:r>
            <a:r>
              <a:rPr lang="fr-FR" dirty="0" err="1" smtClean="0"/>
              <a:t>assertRegex</a:t>
            </a:r>
            <a:r>
              <a:rPr lang="fr-FR" dirty="0" smtClean="0"/>
              <a:t>, …</a:t>
            </a:r>
          </a:p>
          <a:p>
            <a:r>
              <a:rPr lang="fr-FR" dirty="0" smtClean="0"/>
              <a:t>Test en réussi si l’assertion est vraie et qu’il n’y a pas d’erreur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39" y="4048265"/>
            <a:ext cx="4246277" cy="240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9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PyLint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Analyseur de code Python</a:t>
            </a:r>
          </a:p>
          <a:p>
            <a:r>
              <a:rPr lang="fr-FR" dirty="0" smtClean="0"/>
              <a:t>PIP </a:t>
            </a:r>
            <a:r>
              <a:rPr lang="fr-FR" dirty="0" err="1" smtClean="0"/>
              <a:t>PyLint</a:t>
            </a:r>
            <a:endParaRPr lang="fr-FR" dirty="0" smtClean="0"/>
          </a:p>
          <a:p>
            <a:pPr lvl="1"/>
            <a:r>
              <a:rPr lang="fr-FR" dirty="0" smtClean="0"/>
              <a:t>Très verbeux</a:t>
            </a:r>
          </a:p>
          <a:p>
            <a:pPr lvl="1"/>
            <a:r>
              <a:rPr lang="fr-FR" dirty="0" smtClean="0"/>
              <a:t>Permet de customiser les messages d’erreurs</a:t>
            </a:r>
          </a:p>
          <a:p>
            <a:r>
              <a:rPr lang="fr-FR" dirty="0" smtClean="0"/>
              <a:t>Installation et exécution automatique dans Visual Studio</a:t>
            </a:r>
          </a:p>
        </p:txBody>
      </p:sp>
    </p:spTree>
    <p:extLst>
      <p:ext uri="{BB962C8B-B14F-4D97-AF65-F5344CB8AC3E}">
        <p14:creationId xmlns:p14="http://schemas.microsoft.com/office/powerpoint/2010/main" val="137705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2532" name="Picture 4" descr="http://www.lepoint.fr/images/2014/01/22/2366967-toilettes-jpg_20357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-747464"/>
            <a:ext cx="5922073" cy="771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http://www.images-insolites.fr/wp-content/uploads/2010/07/balcon-sans-fenetre-228x35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80"/>
            <a:ext cx="4560331" cy="700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49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doc.ubuntu-fr.org/lib/exe/fetch.php?tok=363cdb&amp;media=http%3A%2F%2Fwww.impassionedcinema.com%2Fwordpress%2Fwp-content%2Fuploads%2F2012%2F06%2Fmatrix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720"/>
            <a:ext cx="9144000" cy="593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2267744" y="274263"/>
            <a:ext cx="6654765" cy="822789"/>
          </a:xfrm>
        </p:spPr>
        <p:txBody>
          <a:bodyPr lIns="0" tIns="0" rIns="0" bIns="0" anchor="t"/>
          <a:lstStyle/>
          <a:p>
            <a:pPr algn="l" eaLnBrk="1" hangingPunct="1">
              <a:lnSpc>
                <a:spcPct val="95000"/>
              </a:lnSpc>
              <a:buClr>
                <a:srgbClr val="333333"/>
              </a:buClr>
              <a:tabLst>
                <a:tab pos="0" algn="l"/>
                <a:tab pos="402908" algn="l"/>
                <a:tab pos="807244" algn="l"/>
                <a:tab pos="1211580" algn="l"/>
                <a:tab pos="1615917" algn="l"/>
                <a:tab pos="2020253" algn="l"/>
                <a:tab pos="2424589" algn="l"/>
                <a:tab pos="2828925" algn="l"/>
                <a:tab pos="3233262" algn="l"/>
                <a:tab pos="3637598" algn="l"/>
                <a:tab pos="4041934" algn="l"/>
                <a:tab pos="4446270" algn="l"/>
                <a:tab pos="4850607" algn="l"/>
                <a:tab pos="5254943" algn="l"/>
                <a:tab pos="5659279" algn="l"/>
                <a:tab pos="6063615" algn="l"/>
                <a:tab pos="6467952" algn="l"/>
                <a:tab pos="6872288" algn="l"/>
                <a:tab pos="7276624" algn="l"/>
                <a:tab pos="7680960" algn="l"/>
                <a:tab pos="8085297" algn="l"/>
                <a:tab pos="8469630" algn="l"/>
              </a:tabLst>
            </a:pPr>
            <a:r>
              <a:rPr lang="en-GB" altLang="fr-FR" sz="3900" dirty="0" smtClean="0">
                <a:solidFill>
                  <a:srgbClr val="333333"/>
                </a:solidFill>
                <a:latin typeface="Arial" charset="0"/>
              </a:rPr>
              <a:t>Coder </a:t>
            </a:r>
            <a:r>
              <a:rPr lang="en-GB" altLang="fr-FR" sz="3900" dirty="0" err="1" smtClean="0">
                <a:solidFill>
                  <a:srgbClr val="333333"/>
                </a:solidFill>
                <a:latin typeface="Arial" charset="0"/>
              </a:rPr>
              <a:t>c’est</a:t>
            </a:r>
            <a:r>
              <a:rPr lang="en-GB" altLang="fr-FR" sz="3900" dirty="0" smtClean="0">
                <a:solidFill>
                  <a:srgbClr val="333333"/>
                </a:solidFill>
                <a:latin typeface="Arial" charset="0"/>
              </a:rPr>
              <a:t> </a:t>
            </a:r>
            <a:r>
              <a:rPr lang="en-GB" altLang="fr-FR" sz="3900" dirty="0" err="1" smtClean="0">
                <a:solidFill>
                  <a:srgbClr val="333333"/>
                </a:solidFill>
                <a:latin typeface="Arial" charset="0"/>
              </a:rPr>
              <a:t>complexe</a:t>
            </a:r>
            <a:endParaRPr lang="en-GB" altLang="fr-FR" sz="3900" dirty="0">
              <a:solidFill>
                <a:srgbClr val="333333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0634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-1"/>
            <a:ext cx="8604448" cy="6891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5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464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362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5616" y="0"/>
            <a:ext cx="7772400" cy="1143000"/>
          </a:xfrm>
        </p:spPr>
        <p:txBody>
          <a:bodyPr/>
          <a:lstStyle/>
          <a:p>
            <a:r>
              <a:rPr lang="fr-FR" dirty="0" smtClean="0"/>
              <a:t>Des fois ca marche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3794" name="Picture 2" descr="http://www.pariszigzag.fr/wp-content/uploads/2014/04/histoire-tour-eiffel-188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824135"/>
            <a:ext cx="7563000" cy="605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38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7584" y="10798"/>
            <a:ext cx="7770756" cy="1289892"/>
          </a:xfrm>
        </p:spPr>
        <p:txBody>
          <a:bodyPr/>
          <a:lstStyle/>
          <a:p>
            <a:r>
              <a:rPr lang="fr-FR" dirty="0" smtClean="0"/>
              <a:t>Bien sûr si on a des spécifications précises</a:t>
            </a:r>
            <a:endParaRPr lang="fr-F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8670848" cy="5675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502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43608" y="-171400"/>
            <a:ext cx="7770756" cy="1289892"/>
          </a:xfrm>
        </p:spPr>
        <p:txBody>
          <a:bodyPr/>
          <a:lstStyle/>
          <a:p>
            <a:r>
              <a:rPr lang="fr-FR" dirty="0" smtClean="0"/>
              <a:t>Un client qui sait ce qu’il veut</a:t>
            </a:r>
            <a:endParaRPr lang="fr-FR" dirty="0"/>
          </a:p>
        </p:txBody>
      </p:sp>
      <p:pic>
        <p:nvPicPr>
          <p:cNvPr id="16386" name="Picture 2" descr="http://www.anyideas.net/wp-content/uploads/2012/11/girouette-300x224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80728"/>
            <a:ext cx="8388424" cy="626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87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568" y="0"/>
            <a:ext cx="7770756" cy="1289892"/>
          </a:xfrm>
        </p:spPr>
        <p:txBody>
          <a:bodyPr/>
          <a:lstStyle/>
          <a:p>
            <a:r>
              <a:rPr lang="fr-FR" dirty="0" smtClean="0"/>
              <a:t>Des partenaires de confiance</a:t>
            </a:r>
            <a:endParaRPr lang="fr-FR" dirty="0"/>
          </a:p>
        </p:txBody>
      </p:sp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720"/>
            <a:ext cx="9144000" cy="6157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884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PF" val="4C2C4167696C6520536F66747761726520446576656C6F706D656E7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PF" val="522C546573742D44726976656E20446576656C6F706D656E74"/>
</p:tagLst>
</file>

<file path=ppt/theme/theme1.xml><?xml version="1.0" encoding="utf-8"?>
<a:theme xmlns:a="http://schemas.openxmlformats.org/drawingml/2006/main" name="cvc">
  <a:themeElements>
    <a:clrScheme name="cvc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v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v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vc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3887</TotalTime>
  <Words>295</Words>
  <Application>Microsoft Office PowerPoint</Application>
  <PresentationFormat>Affichage à l'écran (4:3)</PresentationFormat>
  <Paragraphs>52</Paragraphs>
  <Slides>18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4" baseType="lpstr">
      <vt:lpstr>Arial</vt:lpstr>
      <vt:lpstr>Century Schoolbook</vt:lpstr>
      <vt:lpstr>Courier New</vt:lpstr>
      <vt:lpstr>Monotype Sorts</vt:lpstr>
      <vt:lpstr>Times New Roman</vt:lpstr>
      <vt:lpstr>cvc</vt:lpstr>
      <vt:lpstr>Présentation PowerPoint</vt:lpstr>
      <vt:lpstr>Présentation PowerPoint</vt:lpstr>
      <vt:lpstr>Coder c’est complexe</vt:lpstr>
      <vt:lpstr>Présentation PowerPoint</vt:lpstr>
      <vt:lpstr>Présentation PowerPoint</vt:lpstr>
      <vt:lpstr>Des fois ca marche</vt:lpstr>
      <vt:lpstr>Bien sûr si on a des spécifications précises</vt:lpstr>
      <vt:lpstr>Un client qui sait ce qu’il veut</vt:lpstr>
      <vt:lpstr>Des partenaires de confiance</vt:lpstr>
      <vt:lpstr>Une équipe solide</vt:lpstr>
      <vt:lpstr>Développement logiciel Agile</vt:lpstr>
      <vt:lpstr>Développements pilotés par les tests</vt:lpstr>
      <vt:lpstr>Pourquoi le TDD ?</vt:lpstr>
      <vt:lpstr>Y’a quoi comme test ?</vt:lpstr>
      <vt:lpstr>Test Unitaire</vt:lpstr>
      <vt:lpstr>UnitTest</vt:lpstr>
      <vt:lpstr>Assert</vt:lpstr>
      <vt:lpstr>PyLint</vt:lpstr>
    </vt:vector>
  </TitlesOfParts>
  <Company>jkhjkjkh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</dc:title>
  <dc:creator>jhkhkhkj</dc:creator>
  <cp:lastModifiedBy>user64</cp:lastModifiedBy>
  <cp:revision>214</cp:revision>
  <dcterms:created xsi:type="dcterms:W3CDTF">2000-04-10T19:33:12Z</dcterms:created>
  <dcterms:modified xsi:type="dcterms:W3CDTF">2019-09-11T08:32:25Z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lpwstr>0.1</vt:lpwstr>
  </property>
</Properties>
</file>